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85" d="100"/>
          <a:sy n="85" d="100"/>
        </p:scale>
        <p:origin x="108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2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2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97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8058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14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7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69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59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06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5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205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209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04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8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0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602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6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8FA5B-C644-4E2B-ABC8-3D4A4550699D}" type="datetimeFigureOut">
              <a:rPr lang="en-US" smtClean="0"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2D31E-2E83-4604-BCEA-D95B39D5F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7458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66450-C524-3426-1657-B66240E056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SUBELEMENT</a:t>
            </a:r>
            <a:r>
              <a:rPr lang="en-US" sz="4800" b="1" spc="-1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 –</a:t>
            </a:r>
            <a:r>
              <a:rPr lang="en-US" sz="4800" b="1" spc="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4800" b="1" spc="-15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</a:t>
            </a:r>
            <a:r>
              <a:rPr lang="en-US" sz="4800" b="1" spc="-1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4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b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CCFD7A-3492-D2CC-3B73-B9B4E2526D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 - Radio wave characteristics: how a radio signal travels, fading, multipath, polarization, wavelength vs</a:t>
            </a:r>
            <a:r>
              <a:rPr lang="en-US" sz="2400" b="1" spc="-23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absorption;</a:t>
            </a:r>
            <a:r>
              <a:rPr lang="en-US" sz="24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 orientation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12 Questions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900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2F2E6A-43FB-3215-D424-E8B8FB13709A}"/>
              </a:ext>
            </a:extLst>
          </p:cNvPr>
          <p:cNvSpPr txBox="1"/>
          <p:nvPr/>
        </p:nvSpPr>
        <p:spPr>
          <a:xfrm>
            <a:off x="1233309" y="272113"/>
            <a:ext cx="99765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 - Propagation modes: sporadic E, meteor scatter, auroral propagation, tropospheric ducting; F region skip;</a:t>
            </a:r>
            <a:r>
              <a:rPr lang="en-US" sz="2400" b="1" spc="-23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Line</a:t>
            </a:r>
            <a:r>
              <a:rPr lang="en-US" sz="2400" b="1" spc="-1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sight and</a:t>
            </a:r>
            <a:r>
              <a:rPr lang="en-US" sz="24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2400" b="1" spc="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 </a:t>
            </a:r>
          </a:p>
          <a:p>
            <a:pPr algn="ctr"/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11 Questions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0C699B-ACDC-1121-1F2A-6921FCB0C438}"/>
              </a:ext>
            </a:extLst>
          </p:cNvPr>
          <p:cNvSpPr txBox="1"/>
          <p:nvPr/>
        </p:nvSpPr>
        <p:spPr>
          <a:xfrm>
            <a:off x="1233308" y="1664414"/>
            <a:ext cx="9976557" cy="3695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T3C01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 simplex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rarely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heard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beyond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their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usually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propagated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ionosphere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T3C02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characteristic of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compared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with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communications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higher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frequencies?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Long-distance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ionospheric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more common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HF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T3C03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characteristic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auroral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backscatter?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They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 distorted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strength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varies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considerably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51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E7038DF-99A9-E9D0-6FB5-C4F7D8C09E69}"/>
              </a:ext>
            </a:extLst>
          </p:cNvPr>
          <p:cNvSpPr txBox="1"/>
          <p:nvPr/>
        </p:nvSpPr>
        <p:spPr>
          <a:xfrm>
            <a:off x="1210733" y="254758"/>
            <a:ext cx="10033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T3C04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5494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 of the following types of propagation is most commonly associated with occasional strong signals on the</a:t>
            </a:r>
            <a:r>
              <a:rPr lang="en-US" sz="1800" spc="-24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10,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6, and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 bands from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beyond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horizon?</a:t>
            </a:r>
          </a:p>
          <a:p>
            <a:pPr marL="63500" marR="15494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5494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Sporadic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3E3418-C3AD-14C1-1370-6329C1006278}"/>
              </a:ext>
            </a:extLst>
          </p:cNvPr>
          <p:cNvSpPr txBox="1"/>
          <p:nvPr/>
        </p:nvSpPr>
        <p:spPr>
          <a:xfrm>
            <a:off x="1210733" y="1860814"/>
            <a:ext cx="10033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T3C05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0160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effects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may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allow radio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travel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beyond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obstructions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between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transmitting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receiving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stations?</a:t>
            </a:r>
          </a:p>
          <a:p>
            <a:pPr marL="63500" marR="101600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0160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Knife-edge diffraction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BFAFAE-6EC0-C1C8-0D34-C6D0294FAD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88139" y="3670758"/>
            <a:ext cx="3652838" cy="18398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0709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5584E1-A521-361B-F8A0-9790C4053B02}"/>
              </a:ext>
            </a:extLst>
          </p:cNvPr>
          <p:cNvSpPr txBox="1"/>
          <p:nvPr/>
        </p:nvSpPr>
        <p:spPr>
          <a:xfrm>
            <a:off x="1278465" y="377401"/>
            <a:ext cx="10066867" cy="1554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T3C06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59385">
              <a:spcBef>
                <a:spcPts val="19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type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responsible for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allowing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over-the-horizon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communications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ranges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approximately 300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miles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regular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basis?</a:t>
            </a:r>
          </a:p>
          <a:p>
            <a:pPr marL="63500" marR="159385">
              <a:spcBef>
                <a:spcPts val="19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159385">
              <a:spcBef>
                <a:spcPts val="19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Tropospheric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ducting 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000362-0A3B-A746-F8CE-3BDE5821A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790" y="2397125"/>
            <a:ext cx="3983743" cy="23078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210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8D9022-FE49-21C0-EDF9-40A82FDF050B}"/>
              </a:ext>
            </a:extLst>
          </p:cNvPr>
          <p:cNvSpPr txBox="1"/>
          <p:nvPr/>
        </p:nvSpPr>
        <p:spPr>
          <a:xfrm>
            <a:off x="1131711" y="205617"/>
            <a:ext cx="10213622" cy="5615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T3C07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best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suited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communicating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scatter?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T3C08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causes tropospheric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ducting?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Temperature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inversions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atmosphere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T3C09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generally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best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time for long-distance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10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 band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region? 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From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dawn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shortly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after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sunset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during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periods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high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sunspot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activity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T3C10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229235">
              <a:lnSpc>
                <a:spcPct val="98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 of the following bands may provide long-distance communications via the ionosphere’s F region during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peak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sunspot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cycle?</a:t>
            </a:r>
          </a:p>
          <a:p>
            <a:pPr marL="63500" marR="229235">
              <a:lnSpc>
                <a:spcPct val="98000"/>
              </a:lnSpc>
              <a:spcBef>
                <a:spcPts val="1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10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T3C11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more distant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visual horizon?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atmosphere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refracts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slightly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78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5E0C71-2CE9-8F0E-5628-8E6C3AFB154D}"/>
              </a:ext>
            </a:extLst>
          </p:cNvPr>
          <p:cNvSpPr txBox="1"/>
          <p:nvPr/>
        </p:nvSpPr>
        <p:spPr>
          <a:xfrm>
            <a:off x="1346200" y="355857"/>
            <a:ext cx="9829800" cy="778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T3A01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 VHF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strengths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sometimes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vary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greatly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 is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moved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only a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few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feet? 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Multipath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cancels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reinforces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8997B5-E361-9F13-DB66-A65C808943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64" y="1279278"/>
            <a:ext cx="4544816" cy="299921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1FCF45-6A0C-D20C-B81B-BF70863EC51D}"/>
              </a:ext>
            </a:extLst>
          </p:cNvPr>
          <p:cNvSpPr txBox="1"/>
          <p:nvPr/>
        </p:nvSpPr>
        <p:spPr>
          <a:xfrm>
            <a:off x="1346200" y="4180416"/>
            <a:ext cx="98298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T3A02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effect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vegetation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microwave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sz="1800" b="1" u="sng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Absorption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b="1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the winter VHF and UHF signals may go farther when the trees do not have leaves.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161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F6F6E7-170D-1CB1-8AE0-262B60FDB8B9}"/>
              </a:ext>
            </a:extLst>
          </p:cNvPr>
          <p:cNvSpPr txBox="1"/>
          <p:nvPr/>
        </p:nvSpPr>
        <p:spPr>
          <a:xfrm>
            <a:off x="1230489" y="679787"/>
            <a:ext cx="10261600" cy="5393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T3A03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polarization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normally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long-distance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CW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SSB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contacts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VHF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bands?</a:t>
            </a: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5740" algn="l"/>
              </a:tabLst>
            </a:pPr>
            <a:endParaRPr lang="en-US" sz="1800" b="1" u="sng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2865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  <a:tabLst>
                <a:tab pos="205740" algn="l"/>
              </a:tabLs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Horizontal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T3A04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24257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happens when antennas at opposite ends of a VHF or UHF line of sight radio link are not using the same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polarization?</a:t>
            </a:r>
          </a:p>
          <a:p>
            <a:pPr marL="63500" marR="242570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24257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Received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strength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reduced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  </a:t>
            </a:r>
          </a:p>
          <a:p>
            <a:pPr marL="63500" marR="242570">
              <a:spcBef>
                <a:spcPts val="5"/>
              </a:spcBef>
              <a:spcAft>
                <a:spcPts val="0"/>
              </a:spcAft>
            </a:pP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242570">
              <a:spcBef>
                <a:spcPts val="5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Reduced by as much as 20 dB (reduced by a factor of 100)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T3A05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When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directional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antenna, how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might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able to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communicate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with 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distant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repeater</a:t>
            </a:r>
            <a:r>
              <a:rPr lang="en-US" sz="1800" spc="-2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if</a:t>
            </a:r>
            <a:r>
              <a:rPr lang="en-US" sz="1800" spc="-23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buildings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 obstructions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blocking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direct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line</a:t>
            </a:r>
            <a:r>
              <a:rPr lang="en-US" sz="1800" spc="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sight path?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find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path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that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reflects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the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repeater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65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8D62E5-1CF1-94E9-7935-CBA6DB87ED74}"/>
              </a:ext>
            </a:extLst>
          </p:cNvPr>
          <p:cNvSpPr txBox="1"/>
          <p:nvPr/>
        </p:nvSpPr>
        <p:spPr>
          <a:xfrm>
            <a:off x="1334911" y="226957"/>
            <a:ext cx="97056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5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T3A06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meaning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the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term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“picket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fencing”?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Rapid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flutter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mobile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 due to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multipath propagation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7F53AC-FC87-7FBF-D926-6D0432D0D8C6}"/>
              </a:ext>
            </a:extLst>
          </p:cNvPr>
          <p:cNvSpPr txBox="1"/>
          <p:nvPr/>
        </p:nvSpPr>
        <p:spPr>
          <a:xfrm>
            <a:off x="1334911" y="1585504"/>
            <a:ext cx="9705621" cy="216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T3A07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weather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condition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might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decrease range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microwave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frequencies?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b="1" u="sng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Precipitation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T3A08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likely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cause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irregular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fading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ionosphere?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Random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combining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arriving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via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different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paths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F29A9F-AAB0-ACD3-F6B0-4EE764DEDD89}"/>
              </a:ext>
            </a:extLst>
          </p:cNvPr>
          <p:cNvSpPr txBox="1"/>
          <p:nvPr/>
        </p:nvSpPr>
        <p:spPr>
          <a:xfrm>
            <a:off x="1334911" y="3876301"/>
            <a:ext cx="97056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T3A09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results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from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fact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that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ionosphere are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elliptically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polarized?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Either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vertically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horizontally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polarized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antennas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 used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transmission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reception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278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1CFA29-C1DF-22FA-678E-3DAAC57AAA8C}"/>
              </a:ext>
            </a:extLst>
          </p:cNvPr>
          <p:cNvSpPr txBox="1"/>
          <p:nvPr/>
        </p:nvSpPr>
        <p:spPr>
          <a:xfrm>
            <a:off x="1165577" y="192249"/>
            <a:ext cx="999913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T3A10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effect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does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multi-path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propagation</a:t>
            </a:r>
            <a:r>
              <a:rPr lang="en-US" sz="1800" spc="-3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have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data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transmissions?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Error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rates are likely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increase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T3A11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region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atmosphere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refract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bend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ionosphere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10B539-2D06-58F2-B9BC-3C49F6A64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356" y="2982595"/>
            <a:ext cx="3992174" cy="14944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94928A-2D55-75D9-A6CB-0B6B0FB751E6}"/>
              </a:ext>
            </a:extLst>
          </p:cNvPr>
          <p:cNvSpPr txBox="1"/>
          <p:nvPr/>
        </p:nvSpPr>
        <p:spPr>
          <a:xfrm>
            <a:off x="1165576" y="4635694"/>
            <a:ext cx="9999133" cy="1736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T3A12</a:t>
            </a:r>
            <a:r>
              <a:rPr lang="en-US" sz="1800" b="1" kern="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effect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rain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signals in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10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 and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6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 bands?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There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little effect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5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b="1" i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There will be an effect the shorter wavelength microwave frequencies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75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24E1BB-77C7-D189-96AB-F33310378D26}"/>
              </a:ext>
            </a:extLst>
          </p:cNvPr>
          <p:cNvSpPr txBox="1"/>
          <p:nvPr/>
        </p:nvSpPr>
        <p:spPr>
          <a:xfrm>
            <a:off x="1413933" y="291658"/>
            <a:ext cx="97282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98425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 - Electromagnetic wave properties: wavelength vs frequency, nature and velocity of electromagnetic waves,</a:t>
            </a:r>
            <a:r>
              <a:rPr lang="en-US" sz="2400" b="1" spc="-24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relationship</a:t>
            </a:r>
            <a:r>
              <a:rPr lang="en-US" sz="2400" b="1" spc="-2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2400" b="1" spc="-1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2400" b="1" spc="-2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24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frequency;</a:t>
            </a:r>
            <a:r>
              <a:rPr lang="en-US" sz="24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Electromagnetic spectrum definitions:</a:t>
            </a:r>
            <a:r>
              <a:rPr lang="en-US" sz="2400" b="1" spc="-1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UHF,</a:t>
            </a:r>
            <a:r>
              <a:rPr lang="en-US" sz="2400" b="1" spc="-1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VHF,</a:t>
            </a:r>
            <a:r>
              <a:rPr lang="en-US" sz="2400" b="1" spc="-5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HF</a:t>
            </a:r>
          </a:p>
          <a:p>
            <a:pPr marL="63500" marR="98425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11 Questions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DE50D9-9F57-046A-E889-C5CD5E523D23}"/>
              </a:ext>
            </a:extLst>
          </p:cNvPr>
          <p:cNvSpPr txBox="1"/>
          <p:nvPr/>
        </p:nvSpPr>
        <p:spPr>
          <a:xfrm>
            <a:off x="1413932" y="2277660"/>
            <a:ext cx="9818511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T3B01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relationship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between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electric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magnetic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fields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electromagnetic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wave? 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endParaRPr lang="en-US" sz="1800" b="1" u="sng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 at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right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angles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T3B02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property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 wave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defines its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polarization?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orientation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b="1" u="sng" spc="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electric field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9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82442AC-626A-ABE9-2A4A-756B6E024C5F}"/>
              </a:ext>
            </a:extLst>
          </p:cNvPr>
          <p:cNvSpPr txBox="1"/>
          <p:nvPr/>
        </p:nvSpPr>
        <p:spPr>
          <a:xfrm>
            <a:off x="1188154" y="193090"/>
            <a:ext cx="100442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T3B03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are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two</a:t>
            </a:r>
            <a:r>
              <a:rPr lang="en-US" sz="1800" spc="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components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a radio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Electric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magnetic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fields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EB7245-F813-8CBA-51FE-EFCDC0B48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867" y="1537223"/>
            <a:ext cx="4137660" cy="241484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C072CD-5F8C-8AB5-633C-9D2DADC64ECF}"/>
              </a:ext>
            </a:extLst>
          </p:cNvPr>
          <p:cNvSpPr txBox="1"/>
          <p:nvPr/>
        </p:nvSpPr>
        <p:spPr>
          <a:xfrm>
            <a:off x="1188153" y="4095868"/>
            <a:ext cx="10044289" cy="2587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T3B04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velocity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traveling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through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space?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Speed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light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US" sz="1800" b="1" dirty="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Approximately 300,000,000 meters per second</a:t>
            </a:r>
            <a:endParaRPr lang="en-US" sz="1800" dirty="0">
              <a:solidFill>
                <a:srgbClr val="00B0F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T3B05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relationship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between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gets shorter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increases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937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113C851-6471-85BE-7530-6AC7706FE4EC}"/>
              </a:ext>
            </a:extLst>
          </p:cNvPr>
          <p:cNvSpPr txBox="1"/>
          <p:nvPr/>
        </p:nvSpPr>
        <p:spPr>
          <a:xfrm>
            <a:off x="1255888" y="235214"/>
            <a:ext cx="99991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28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T3B06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formula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converting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approximate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equals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300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divided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2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megahertz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F18B32-2894-A6F6-2F37-A09D1E16E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839" y="1614064"/>
            <a:ext cx="3708471" cy="154769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D50FB3-81A1-C64F-A5C7-5A6722B81F67}"/>
              </a:ext>
            </a:extLst>
          </p:cNvPr>
          <p:cNvSpPr txBox="1"/>
          <p:nvPr/>
        </p:nvSpPr>
        <p:spPr>
          <a:xfrm>
            <a:off x="1255888" y="3161757"/>
            <a:ext cx="999913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T3B07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32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addition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frequency,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following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identify amateur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bands?</a:t>
            </a: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approximate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wavelength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T3B08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range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referred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VHF?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MHz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300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MHz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7DE8464-61D2-82A2-AD41-38B45FFF8D29}"/>
              </a:ext>
            </a:extLst>
          </p:cNvPr>
          <p:cNvGrpSpPr/>
          <p:nvPr/>
        </p:nvGrpSpPr>
        <p:grpSpPr>
          <a:xfrm>
            <a:off x="1625530" y="5742658"/>
            <a:ext cx="7834630" cy="701041"/>
            <a:chOff x="0" y="0"/>
            <a:chExt cx="7834774" cy="70129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9975664-E3C0-5318-3D1D-F7C236892EE3}"/>
                </a:ext>
              </a:extLst>
            </p:cNvPr>
            <p:cNvSpPr/>
            <p:nvPr/>
          </p:nvSpPr>
          <p:spPr>
            <a:xfrm>
              <a:off x="619136" y="0"/>
              <a:ext cx="1579337" cy="31897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120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MF</a:t>
              </a:r>
              <a:endParaRPr lang="en-US" sz="1100">
                <a:effectLst/>
                <a:ea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9C0B176-7A6A-C188-0D1E-BFD23DFE94B4}"/>
                </a:ext>
              </a:extLst>
            </p:cNvPr>
            <p:cNvSpPr/>
            <p:nvPr/>
          </p:nvSpPr>
          <p:spPr>
            <a:xfrm>
              <a:off x="3983359" y="0"/>
              <a:ext cx="1467979" cy="318979"/>
            </a:xfrm>
            <a:prstGeom prst="rect">
              <a:avLst/>
            </a:prstGeom>
            <a:solidFill>
              <a:schemeClr val="accent6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120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VHF</a:t>
              </a:r>
              <a:endParaRPr lang="en-US" sz="1100">
                <a:effectLst/>
                <a:ea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2EBBFEA-3DD6-A18E-32FF-8763663E2C2B}"/>
                </a:ext>
              </a:extLst>
            </p:cNvPr>
            <p:cNvSpPr/>
            <p:nvPr/>
          </p:nvSpPr>
          <p:spPr>
            <a:xfrm>
              <a:off x="2183967" y="0"/>
              <a:ext cx="1799392" cy="318979"/>
            </a:xfrm>
            <a:prstGeom prst="rect">
              <a:avLst/>
            </a:prstGeom>
            <a:solidFill>
              <a:schemeClr val="accent4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120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HF</a:t>
              </a:r>
              <a:endParaRPr lang="en-US" sz="1100">
                <a:effectLst/>
                <a:ea typeface="Calibri" panose="020F050202020403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511CC9-78D8-F07D-DBE7-F7E6E81D26F0}"/>
                </a:ext>
              </a:extLst>
            </p:cNvPr>
            <p:cNvSpPr/>
            <p:nvPr/>
          </p:nvSpPr>
          <p:spPr>
            <a:xfrm>
              <a:off x="0" y="375262"/>
              <a:ext cx="7834774" cy="3260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).     </a:t>
              </a:r>
              <a:r>
                <a:rPr lang="en-US" sz="1400" b="1" i="1" kern="1200">
                  <a:solidFill>
                    <a:srgbClr val="0070C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0.3 MHz                        3 MHz                                 30 MHz                     300 MHz                  3,000 MHz</a:t>
              </a:r>
              <a:endParaRPr lang="en-US" sz="1100">
                <a:effectLst/>
                <a:ea typeface="Calibri" panose="020F050202020403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F9B56F-DA47-F5FC-3EB7-D2D8B8A21ED8}"/>
                </a:ext>
              </a:extLst>
            </p:cNvPr>
            <p:cNvSpPr/>
            <p:nvPr/>
          </p:nvSpPr>
          <p:spPr>
            <a:xfrm>
              <a:off x="5451338" y="0"/>
              <a:ext cx="1467979" cy="318979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kern="120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UHF</a:t>
              </a:r>
              <a:endParaRPr lang="en-US" sz="1100">
                <a:effectLst/>
                <a:ea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849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F88721E-C43B-8581-67A5-5418F05E88BE}"/>
              </a:ext>
            </a:extLst>
          </p:cNvPr>
          <p:cNvSpPr txBox="1"/>
          <p:nvPr/>
        </p:nvSpPr>
        <p:spPr>
          <a:xfrm>
            <a:off x="1154289" y="240025"/>
            <a:ext cx="9886244" cy="3529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T3B09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range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referred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as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UHF?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300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3000</a:t>
            </a:r>
            <a:r>
              <a:rPr lang="en-US" sz="1800" b="1" u="sng" spc="-1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MHz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T3B10</a:t>
            </a:r>
            <a:r>
              <a:rPr lang="en-US" sz="1800" b="1" kern="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frequency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range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referred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as</a:t>
            </a:r>
            <a:r>
              <a:rPr lang="en-US" sz="180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HF?</a:t>
            </a: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lnSpc>
                <a:spcPts val="133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 to</a:t>
            </a:r>
            <a:r>
              <a:rPr lang="en-US" sz="1800" b="1" u="sng" spc="-5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MHz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5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T3B11</a:t>
            </a:r>
            <a:r>
              <a:rPr lang="en-US" sz="1800" b="1" kern="0" spc="-2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800" b="1" kern="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approximate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velocity</a:t>
            </a:r>
            <a:r>
              <a:rPr lang="en-US" sz="1800" spc="-1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1800" spc="-1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radio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wave in</a:t>
            </a:r>
            <a:r>
              <a:rPr lang="en-US" sz="1800" spc="-5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free space?</a:t>
            </a: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63500" marR="0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300,000,000</a:t>
            </a:r>
            <a:r>
              <a:rPr lang="en-US" sz="1800" b="1" u="sng" spc="-2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meters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per</a:t>
            </a:r>
            <a:r>
              <a:rPr lang="en-US" sz="1800" b="1" u="sng" spc="-1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800" b="1" u="sng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second</a:t>
            </a:r>
            <a:endParaRPr lang="en-US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1300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16</TotalTime>
  <Words>916</Words>
  <Application>Microsoft Office PowerPoint</Application>
  <PresentationFormat>Widescreen</PresentationFormat>
  <Paragraphs>165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Tw Cen MT</vt:lpstr>
      <vt:lpstr>Circuit</vt:lpstr>
      <vt:lpstr>SUBELEMENT T3 – RADIO WAVE PROPAGATION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Decossas, Michael</dc:creator>
  <cp:lastModifiedBy>Decossas, Michael</cp:lastModifiedBy>
  <cp:revision>2</cp:revision>
  <dcterms:created xsi:type="dcterms:W3CDTF">2023-08-08T02:41:58Z</dcterms:created>
  <dcterms:modified xsi:type="dcterms:W3CDTF">2023-08-08T03:25:19Z</dcterms:modified>
</cp:coreProperties>
</file>